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sldIdLst>
    <p:sldId id="257" r:id="rId3"/>
    <p:sldId id="258" r:id="rId4"/>
    <p:sldId id="347" r:id="rId5"/>
    <p:sldId id="315" r:id="rId6"/>
    <p:sldId id="342" r:id="rId7"/>
    <p:sldId id="312" r:id="rId8"/>
    <p:sldId id="343" r:id="rId9"/>
    <p:sldId id="308" r:id="rId10"/>
    <p:sldId id="350" r:id="rId11"/>
    <p:sldId id="354" r:id="rId12"/>
    <p:sldId id="352" r:id="rId13"/>
    <p:sldId id="355" r:id="rId14"/>
    <p:sldId id="357" r:id="rId15"/>
    <p:sldId id="358" r:id="rId16"/>
    <p:sldId id="359" r:id="rId17"/>
    <p:sldId id="360" r:id="rId18"/>
    <p:sldId id="362" r:id="rId19"/>
    <p:sldId id="363" r:id="rId20"/>
    <p:sldId id="364" r:id="rId21"/>
    <p:sldId id="365" r:id="rId22"/>
    <p:sldId id="366" r:id="rId23"/>
    <p:sldId id="369" r:id="rId24"/>
    <p:sldId id="370" r:id="rId25"/>
    <p:sldId id="371" r:id="rId26"/>
    <p:sldId id="372" r:id="rId27"/>
    <p:sldId id="367" r:id="rId28"/>
    <p:sldId id="373" r:id="rId29"/>
    <p:sldId id="35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50" y="7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33222222222224"/>
          <c:y val="0.56935000000000002"/>
          <c:w val="0.41391888888888889"/>
          <c:h val="0.4139188888888888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4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7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80" r:id="rId8"/>
    <p:sldLayoutId id="2147483691" r:id="rId9"/>
    <p:sldLayoutId id="2147483682" r:id="rId10"/>
    <p:sldLayoutId id="2147483684" r:id="rId11"/>
    <p:sldLayoutId id="2147483687" r:id="rId12"/>
    <p:sldLayoutId id="2147483688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FCACE564-B24A-4DF4-8892-07B08DB32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1810"/>
            <a:ext cx="12192000" cy="931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-304800" y="612844"/>
            <a:ext cx="11196320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endParaRPr lang="ka-GE" sz="2400" b="1" dirty="0">
              <a:solidFill>
                <a:schemeClr val="bg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algn="r"/>
            <a:endParaRPr lang="ka-GE" sz="2400" b="1" dirty="0">
              <a:solidFill>
                <a:schemeClr val="bg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algn="r"/>
            <a:endParaRPr lang="ka-GE" sz="2400" b="1" dirty="0">
              <a:solidFill>
                <a:schemeClr val="bg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algn="r"/>
            <a:endParaRPr lang="ka-GE" sz="2400" b="1" dirty="0">
              <a:solidFill>
                <a:schemeClr val="bg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algn="r"/>
            <a:endParaRPr lang="ka-GE" sz="2400" b="1" dirty="0">
              <a:solidFill>
                <a:schemeClr val="bg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algn="r"/>
            <a:endParaRPr lang="ka-GE" sz="2400" b="1" dirty="0">
              <a:solidFill>
                <a:schemeClr val="bg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algn="r"/>
            <a:endParaRPr lang="ka-GE" sz="2400" b="1" dirty="0">
              <a:solidFill>
                <a:schemeClr val="bg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algn="r"/>
            <a:endParaRPr lang="ka-GE" sz="2400" b="1" dirty="0">
              <a:solidFill>
                <a:schemeClr val="bg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algn="r"/>
            <a:endParaRPr lang="ka-GE" sz="2400" b="1" dirty="0">
              <a:solidFill>
                <a:schemeClr val="bg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algn="r"/>
            <a:endParaRPr lang="ka-GE" sz="2400" b="1" dirty="0">
              <a:solidFill>
                <a:schemeClr val="bg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algn="r"/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„ინოვაციები</a:t>
            </a:r>
            <a:r>
              <a:rPr lang="ka-GE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კურიკულუმებში</a:t>
            </a:r>
            <a:r>
              <a:rPr lang="ka-GE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სოციალური</a:t>
            </a:r>
            <a:r>
              <a:rPr lang="ka-GE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ინკლუზიისათვის“</a:t>
            </a:r>
          </a:p>
          <a:p>
            <a:pPr algn="r"/>
            <a:endParaRPr lang="ka-GE" sz="1400" b="1" dirty="0"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algn="r"/>
            <a:endParaRPr lang="ka-GE" altLang="ko-KR" sz="2000" dirty="0">
              <a:cs typeface="Arial" pitchFamily="34" charset="0"/>
            </a:endParaRPr>
          </a:p>
          <a:p>
            <a:pPr algn="r"/>
            <a:endParaRPr lang="ka-GE" altLang="ko-KR" sz="2000" dirty="0">
              <a:cs typeface="Arial" pitchFamily="34" charset="0"/>
            </a:endParaRPr>
          </a:p>
          <a:p>
            <a:pPr algn="r"/>
            <a:endParaRPr lang="ka-GE" altLang="ko-KR" sz="2000" dirty="0">
              <a:cs typeface="Arial" pitchFamily="34" charset="0"/>
            </a:endParaRPr>
          </a:p>
          <a:p>
            <a:pPr algn="r"/>
            <a:r>
              <a:rPr lang="ka-GE" altLang="ko-KR" sz="2000" dirty="0">
                <a:cs typeface="Arial" pitchFamily="34" charset="0"/>
              </a:rPr>
              <a:t>მოძრაობა ხელმისაწვდომი გარემო ყველასათვის </a:t>
            </a:r>
            <a:endParaRPr lang="ko-KR" altLang="en-US" sz="2000" dirty="0">
              <a:cs typeface="Arial" pitchFamily="34" charset="0"/>
            </a:endParaRPr>
          </a:p>
        </p:txBody>
      </p:sp>
      <p:pic>
        <p:nvPicPr>
          <p:cNvPr id="3080" name="Picture 8" descr="ხელმისაწვდომი გარემო ყველასათვის&amp;quot; უერთდება არასამთავრობო სექტორისა და შშმ  აქტივისტების ერთობლივ განცხადებას &amp;quot;შშმ პირთა უფლებების ...">
            <a:extLst>
              <a:ext uri="{FF2B5EF4-FFF2-40B4-BE49-F238E27FC236}">
                <a16:creationId xmlns:a16="http://schemas.microsoft.com/office/drawing/2014/main" id="{1210FF11-FFC7-4035-B78F-70FC0E7DC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8" y="5363529"/>
            <a:ext cx="2947581" cy="10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AB584348-9B78-4190-9963-58BFE757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2560"/>
            <a:ext cx="12192000" cy="184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99734-C79C-4A16-8D4A-A061D872D9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2310549"/>
            <a:ext cx="11573197" cy="724247"/>
          </a:xfrm>
        </p:spPr>
        <p:txBody>
          <a:bodyPr/>
          <a:lstStyle/>
          <a:p>
            <a:r>
              <a:rPr lang="ka-GE" sz="3200" dirty="0"/>
              <a:t>სასწავლო კურსი</a:t>
            </a:r>
          </a:p>
          <a:p>
            <a:endParaRPr lang="ka-GE" sz="3200" dirty="0"/>
          </a:p>
          <a:p>
            <a:r>
              <a:rPr lang="ka-GE" sz="3200" b="1" dirty="0">
                <a:latin typeface="Sylfaen" panose="010A0502050306030303" pitchFamily="18" charset="0"/>
              </a:rPr>
              <a:t>ინკლუზიის გამოწვევები საზოგადოებაში</a:t>
            </a:r>
          </a:p>
          <a:p>
            <a:r>
              <a:rPr lang="en-US" sz="3200" b="1" dirty="0">
                <a:latin typeface="Sylfaen" panose="010A0502050306030303" pitchFamily="18" charset="0"/>
              </a:rPr>
              <a:t>Challenges of Inclusion in the society</a:t>
            </a:r>
            <a:endParaRPr lang="ka-GE" sz="3200" b="1" dirty="0">
              <a:latin typeface="Sylfaen" panose="010A0502050306030303" pitchFamily="18" charset="0"/>
            </a:endParaRPr>
          </a:p>
          <a:p>
            <a:endParaRPr lang="en-US" sz="3200" dirty="0"/>
          </a:p>
        </p:txBody>
      </p:sp>
      <p:pic>
        <p:nvPicPr>
          <p:cNvPr id="4" name="Picture 2" descr="ხელმისაწვდომი გარემო ყველასათვის&amp;quot; უერთდება არასამთავრობო სექტორისა და შშმ  აქტივისტების ერთობლივ განცხადებას &amp;quot;შშმ პირთა უფლებების ...">
            <a:extLst>
              <a:ext uri="{FF2B5EF4-FFF2-40B4-BE49-F238E27FC236}">
                <a16:creationId xmlns:a16="http://schemas.microsoft.com/office/drawing/2014/main" id="{AAF2C779-5D2C-4953-AF39-3509B6894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22" y="4404896"/>
            <a:ext cx="3687744" cy="136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45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D9653F-0AA5-408F-8FC5-810FB0A13B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a-GE" sz="3600" dirty="0"/>
              <a:t>სასწავლო კურსის მიზანი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8C94A-0411-4D57-9024-AE1E4AB169B0}"/>
              </a:ext>
            </a:extLst>
          </p:cNvPr>
          <p:cNvSpPr txBox="1"/>
          <p:nvPr/>
        </p:nvSpPr>
        <p:spPr>
          <a:xfrm>
            <a:off x="508000" y="2435650"/>
            <a:ext cx="10982960" cy="1893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სასწავლო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კურსი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მიზნად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ისახავს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ინკლუზიური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საზოგადოებისა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და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მრავალფეროვნების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პრინციპებისა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და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ფუნდამენტური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საფუძვლების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ღირებულებების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გაცნობას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სტუდენტებისათვის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სხვადასხვა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თეორიული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ჩარჩო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მოდელებისა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და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საერთაშორისო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საკანონმდებლო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დოკუმენტების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სწავლების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Arial Unicode MS"/>
                <a:ea typeface="Arial Unicode MS"/>
                <a:cs typeface="Arial Unicode MS"/>
              </a:rPr>
              <a:t>გზით</a:t>
            </a:r>
            <a:endParaRPr lang="en-US" sz="20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2" descr="ხელმისაწვდომი გარემო ყველასათვის&amp;quot; უერთდება არასამთავრობო სექტორისა და შშმ  აქტივისტების ერთობლივ განცხადებას &amp;quot;შშმ პირთა უფლებების ...">
            <a:extLst>
              <a:ext uri="{FF2B5EF4-FFF2-40B4-BE49-F238E27FC236}">
                <a16:creationId xmlns:a16="http://schemas.microsoft.com/office/drawing/2014/main" id="{4F595C6C-7D82-4157-B5A6-D3FD4D807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222" y="4638576"/>
            <a:ext cx="3687744" cy="136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0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AB584348-9B78-4190-9963-58BFE757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2560"/>
            <a:ext cx="12192000" cy="184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63D7-AA98-4109-B995-45B1F9FE2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N1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6208C-1599-4C2D-B833-5328D567C3EB}"/>
              </a:ext>
            </a:extLst>
          </p:cNvPr>
          <p:cNvSpPr/>
          <p:nvPr/>
        </p:nvSpPr>
        <p:spPr>
          <a:xfrm>
            <a:off x="1391920" y="1198880"/>
            <a:ext cx="9753600" cy="463296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2400" b="1" dirty="0">
                <a:solidFill>
                  <a:schemeClr val="tx1"/>
                </a:solidFill>
                <a:latin typeface="Sylfaen" panose="010A0502050306030303" pitchFamily="18" charset="0"/>
              </a:rPr>
              <a:t>შეზღუდული შესაძლებლობის კონცეფცია</a:t>
            </a:r>
            <a:r>
              <a:rPr lang="en-US" sz="24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b="1" dirty="0">
                <a:solidFill>
                  <a:schemeClr val="tx1"/>
                </a:solidFill>
                <a:latin typeface="Sylfaen" panose="010A0502050306030303" pitchFamily="18" charset="0"/>
              </a:rPr>
              <a:t>შშმ პირთა უფლებების მოძრაობები: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chemeClr val="tx1"/>
                </a:solidFill>
                <a:latin typeface="Sylfaen" panose="010A0502050306030303" pitchFamily="18" charset="0"/>
              </a:rPr>
              <a:t>მოკლე</a:t>
            </a:r>
            <a:r>
              <a:rPr lang="en-US" sz="24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dirty="0">
                <a:solidFill>
                  <a:schemeClr val="tx1"/>
                </a:solidFill>
                <a:latin typeface="Sylfaen" panose="010A0502050306030303" pitchFamily="18" charset="0"/>
              </a:rPr>
              <a:t>ისტორია;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chemeClr val="tx1"/>
                </a:solidFill>
                <a:latin typeface="Sylfaen" panose="010A0502050306030303" pitchFamily="18" charset="0"/>
              </a:rPr>
              <a:t>შესაძლებლობათა შეზღუდვის არსებული</a:t>
            </a:r>
            <a:r>
              <a:rPr lang="en-US" sz="24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dirty="0">
                <a:solidFill>
                  <a:schemeClr val="tx1"/>
                </a:solidFill>
                <a:latin typeface="Sylfaen" panose="010A0502050306030303" pitchFamily="18" charset="0"/>
              </a:rPr>
              <a:t>მოდელები: ინდივიდუალური მოდელი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chemeClr val="tx1"/>
                </a:solidFill>
                <a:latin typeface="Sylfaen" panose="010A0502050306030303" pitchFamily="18" charset="0"/>
              </a:rPr>
              <a:t>ინდივიდუალური მოდელის სამედიცინო</a:t>
            </a:r>
            <a:r>
              <a:rPr lang="en-US" sz="24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dirty="0">
                <a:solidFill>
                  <a:schemeClr val="tx1"/>
                </a:solidFill>
                <a:latin typeface="Sylfaen" panose="010A0502050306030303" pitchFamily="18" charset="0"/>
              </a:rPr>
              <a:t>და ფსიქოლოგიური კომპონენტი:</a:t>
            </a:r>
            <a:r>
              <a:rPr lang="en-US" sz="24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dirty="0">
                <a:solidFill>
                  <a:schemeClr val="tx1"/>
                </a:solidFill>
                <a:latin typeface="Sylfaen" panose="010A0502050306030303" pitchFamily="18" charset="0"/>
              </a:rPr>
              <a:t>დიაგნოზი, მკურნალობა,</a:t>
            </a:r>
            <a:r>
              <a:rPr lang="en-US" sz="24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dirty="0">
                <a:solidFill>
                  <a:schemeClr val="tx1"/>
                </a:solidFill>
                <a:latin typeface="Sylfaen" panose="010A0502050306030303" pitchFamily="18" charset="0"/>
              </a:rPr>
              <a:t>„ნორმალურობის“ ცნება.</a:t>
            </a:r>
            <a:r>
              <a:rPr lang="en-US" sz="24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dirty="0">
                <a:solidFill>
                  <a:schemeClr val="tx1"/>
                </a:solidFill>
                <a:latin typeface="Sylfaen" panose="010A0502050306030303" pitchFamily="18" charset="0"/>
              </a:rPr>
              <a:t>ილუსტრილებული</a:t>
            </a:r>
            <a:r>
              <a:rPr lang="en-US" sz="24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dirty="0">
                <a:solidFill>
                  <a:schemeClr val="tx1"/>
                </a:solidFill>
                <a:latin typeface="Sylfaen" panose="010A0502050306030303" pitchFamily="18" charset="0"/>
              </a:rPr>
              <a:t>მცირე საილუსტრაციო მაგალითები: მედია</a:t>
            </a:r>
            <a:r>
              <a:rPr lang="en-US" sz="24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dirty="0">
                <a:solidFill>
                  <a:schemeClr val="tx1"/>
                </a:solidFill>
                <a:latin typeface="Sylfaen" panose="010A0502050306030303" pitchFamily="18" charset="0"/>
              </a:rPr>
              <a:t>რეპრეზენტაცია, ფილმები</a:t>
            </a:r>
            <a:r>
              <a:rPr lang="ka-GE" dirty="0">
                <a:latin typeface="Sylfaen" panose="010A0502050306030303" pitchFamily="18" charset="0"/>
              </a:rPr>
              <a:t>.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6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AB584348-9B78-4190-9963-58BFE757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2560"/>
            <a:ext cx="12192000" cy="184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63D7-AA98-4109-B995-45B1F9FE2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ka-GE" dirty="0"/>
              <a:t>2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6208C-1599-4C2D-B833-5328D567C3EB}"/>
              </a:ext>
            </a:extLst>
          </p:cNvPr>
          <p:cNvSpPr/>
          <p:nvPr/>
        </p:nvSpPr>
        <p:spPr>
          <a:xfrm>
            <a:off x="1503680" y="1188720"/>
            <a:ext cx="9753600" cy="463296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ka-GE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შესაძლებლობათა შეზღუდვის არსებული მოდელები: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chemeClr val="tx1"/>
                </a:solidFill>
                <a:latin typeface="Sylfaen" panose="010A0502050306030303" pitchFamily="18" charset="0"/>
              </a:rPr>
              <a:t>სოციალური მოდელი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chemeClr val="tx1"/>
                </a:solidFill>
                <a:latin typeface="Sylfaen" panose="010A0502050306030303" pitchFamily="18" charset="0"/>
              </a:rPr>
              <a:t>სოციალური მოდელი: ალტერნატივები და სისუსტე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chemeClr val="tx1"/>
                </a:solidFill>
                <a:latin typeface="Sylfaen" panose="010A0502050306030303" pitchFamily="18" charset="0"/>
              </a:rPr>
              <a:t>სოციალური მოდელის შეზღუდვა: </a:t>
            </a:r>
            <a:r>
              <a:rPr lang="en-US" sz="2000" dirty="0">
                <a:solidFill>
                  <a:schemeClr val="tx1"/>
                </a:solidFill>
                <a:latin typeface="Sylfaen" panose="010A0502050306030303" pitchFamily="18" charset="0"/>
              </a:rPr>
              <a:t>affirmation model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chemeClr val="tx1"/>
                </a:solidFill>
                <a:latin typeface="Sylfaen" panose="010A0502050306030303" pitchFamily="18" charset="0"/>
              </a:rPr>
              <a:t>ფსიქოლოგიური და სოციალური ფაქტორები დაკავშირებული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chemeClr val="tx1"/>
                </a:solidFill>
                <a:latin typeface="Sylfaen" panose="010A0502050306030303" pitchFamily="18" charset="0"/>
              </a:rPr>
              <a:t>მარგინალიზაციასთან- ბიოფსიქოსოციალური მოდელი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chemeClr val="tx1"/>
                </a:solidFill>
                <a:latin typeface="Sylfaen" panose="010A0502050306030303" pitchFamily="18" charset="0"/>
              </a:rPr>
              <a:t>უმცირესობის მოდელი</a:t>
            </a:r>
            <a:endParaRPr lang="en-US" sz="16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44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AB584348-9B78-4190-9963-58BFE757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2560"/>
            <a:ext cx="12192000" cy="184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63D7-AA98-4109-B995-45B1F9FE2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ka-GE" dirty="0"/>
              <a:t>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6208C-1599-4C2D-B833-5328D567C3EB}"/>
              </a:ext>
            </a:extLst>
          </p:cNvPr>
          <p:cNvSpPr/>
          <p:nvPr/>
        </p:nvSpPr>
        <p:spPr>
          <a:xfrm>
            <a:off x="1676400" y="1305560"/>
            <a:ext cx="9753600" cy="46329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b="1" dirty="0">
                <a:solidFill>
                  <a:schemeClr val="tx1"/>
                </a:solidFill>
                <a:latin typeface="Sylfaen" panose="010A0502050306030303" pitchFamily="18" charset="0"/>
              </a:rPr>
              <a:t>შშმ პირთა უფლებები: </a:t>
            </a:r>
            <a:endParaRPr lang="ka-GE" sz="2400" b="1" dirty="0">
              <a:solidFill>
                <a:schemeClr val="tx1"/>
              </a:solidFill>
              <a:latin typeface="Calibri" panose="020F0502020204030204" pitchFamily="34" charset="0"/>
              <a:ea typeface="Merriweather" panose="00000500000000000000" pitchFamily="2" charset="0"/>
            </a:endParaRPr>
          </a:p>
          <a:p>
            <a:pPr marL="5715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გაეროს შშმ პირთა უფლებების კონვენცია</a:t>
            </a:r>
            <a:endParaRPr lang="ka-GE" sz="2400" dirty="0">
              <a:solidFill>
                <a:schemeClr val="tx1"/>
              </a:solidFill>
              <a:latin typeface="Noto Sans Symbols"/>
              <a:ea typeface="Arial Unicode MS"/>
              <a:cs typeface="Arial Unicode MS"/>
            </a:endParaRPr>
          </a:p>
          <a:p>
            <a:pPr marL="5715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საქართველოში არსებული ჩარჩო-კანონმდებლობის მიმოხილვა და გაეროს შშმ პირთა კონვენციის განხორციელება: მიღწევები და გამოწვევები</a:t>
            </a:r>
            <a:endParaRPr lang="en-US" sz="24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17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AB584348-9B78-4190-9963-58BFE757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2560"/>
            <a:ext cx="12192000" cy="184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63D7-AA98-4109-B995-45B1F9FE2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ka-GE" dirty="0"/>
              <a:t>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6208C-1599-4C2D-B833-5328D567C3EB}"/>
              </a:ext>
            </a:extLst>
          </p:cNvPr>
          <p:cNvSpPr/>
          <p:nvPr/>
        </p:nvSpPr>
        <p:spPr>
          <a:xfrm>
            <a:off x="1676400" y="1305560"/>
            <a:ext cx="9753600" cy="46329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32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b="1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დამოუკიდებელი ცხოვრება 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4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დამოუკიდებელი ცხოვრების უფლება და  მნიშვნელობა შშმ პირებისთვის </a:t>
            </a:r>
            <a:endParaRPr lang="en-US" sz="2400" dirty="0">
              <a:solidFill>
                <a:schemeClr val="tx1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4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მუხლი N1</a:t>
            </a:r>
            <a:r>
              <a:rPr lang="ka-GE" sz="2400" dirty="0">
                <a:solidFill>
                  <a:schemeClr val="tx1"/>
                </a:solidFill>
                <a:effectLst/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</a:rPr>
              <a:t>9</a:t>
            </a:r>
            <a:endParaRPr lang="en-US" sz="2400" dirty="0">
              <a:solidFill>
                <a:schemeClr val="tx1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4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მუხლი #12</a:t>
            </a:r>
            <a:r>
              <a:rPr lang="ka-GE" sz="2400" dirty="0">
                <a:solidFill>
                  <a:schemeClr val="tx1"/>
                </a:solidFill>
                <a:effectLst/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30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AB584348-9B78-4190-9963-58BFE757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2560"/>
            <a:ext cx="12192000" cy="184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63D7-AA98-4109-B995-45B1F9FE2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ka-GE" dirty="0"/>
              <a:t>5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6208C-1599-4C2D-B833-5328D567C3EB}"/>
              </a:ext>
            </a:extLst>
          </p:cNvPr>
          <p:cNvSpPr/>
          <p:nvPr/>
        </p:nvSpPr>
        <p:spPr>
          <a:xfrm>
            <a:off x="1676400" y="1305560"/>
            <a:ext cx="9753600" cy="46329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32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b="1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 </a:t>
            </a:r>
            <a:r>
              <a:rPr lang="ka-GE" sz="2000" b="1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მენტალური ჯანმრთელობა საზოგადოებაში: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2000" b="1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ფსიქოსოციალური შეზღუდვის აღქმა საზოგადოებაში და დისკრიმინაცია</a:t>
            </a:r>
            <a:endParaRPr lang="en-US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თვით-სტიგმატიზაცია, სოციალური სტიგმა, სამედიცინო პროფესიონალების მიერ წარმოებული სტიგმები</a:t>
            </a:r>
            <a:endParaRPr lang="ka-GE" sz="2000" dirty="0">
              <a:latin typeface="Noto Sans Symbols"/>
              <a:ea typeface="Arial Unicode MS"/>
              <a:cs typeface="Arial Unicode M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დეინსტიტუციონალიზაცია და სერვისები ფსიქოსოციალური შეზღუდვის პრობლემის მქონე პირთათვის</a:t>
            </a:r>
            <a:endParaRPr lang="en-US" sz="2800" dirty="0">
              <a:solidFill>
                <a:schemeClr val="tx1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13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AB584348-9B78-4190-9963-58BFE757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2560"/>
            <a:ext cx="12192000" cy="184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63D7-AA98-4109-B995-45B1F9FE2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ka-GE" dirty="0"/>
              <a:t>6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6208C-1599-4C2D-B833-5328D567C3EB}"/>
              </a:ext>
            </a:extLst>
          </p:cNvPr>
          <p:cNvSpPr/>
          <p:nvPr/>
        </p:nvSpPr>
        <p:spPr>
          <a:xfrm>
            <a:off x="1676400" y="1305560"/>
            <a:ext cx="9753600" cy="46329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36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800" b="1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 </a:t>
            </a:r>
            <a:r>
              <a:rPr lang="ka-GE" sz="2400" b="1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 </a:t>
            </a:r>
            <a:r>
              <a:rPr lang="ka-GE" sz="2000" b="1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შეზღუდული შესაძლებლობის მქონე პირთა ჩართულობა და საზოგადოებაში მონაწილეობა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2000" dirty="0">
                <a:solidFill>
                  <a:srgbClr val="000000"/>
                </a:solidFill>
                <a:effectLst/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შშმ პირი, როგორც დამოუკიდებელი ნების მქონე სუბიექტი </a:t>
            </a:r>
            <a:endParaRPr lang="en-US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1, მე-4, 32-ე მუხლები</a:t>
            </a:r>
            <a:endParaRPr lang="en-US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შშმ პირთა ჩართულობის მექანიზმები და ჩართულობის ბარიერები</a:t>
            </a:r>
            <a:endParaRPr lang="ka-GE" sz="2000" dirty="0">
              <a:latin typeface="Noto Sans Symbols"/>
              <a:ea typeface="Arial Unicode MS"/>
              <a:cs typeface="Arial Unicode M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შშმ პირთა ჩართულობის ინდიკატორები</a:t>
            </a:r>
            <a:endParaRPr lang="en-US" sz="3200" dirty="0">
              <a:solidFill>
                <a:schemeClr val="tx1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6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0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AB584348-9B78-4190-9963-58BFE757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2560"/>
            <a:ext cx="12192000" cy="184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63D7-AA98-4109-B995-45B1F9FE2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ka-GE" dirty="0"/>
              <a:t>7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6208C-1599-4C2D-B833-5328D567C3EB}"/>
              </a:ext>
            </a:extLst>
          </p:cNvPr>
          <p:cNvSpPr/>
          <p:nvPr/>
        </p:nvSpPr>
        <p:spPr>
          <a:xfrm>
            <a:off x="1676400" y="1305560"/>
            <a:ext cx="9753600" cy="46329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40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3200" b="1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 </a:t>
            </a:r>
            <a:r>
              <a:rPr lang="ka-GE" sz="2800" b="1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 </a:t>
            </a:r>
            <a:r>
              <a:rPr lang="ka-GE" sz="2400" b="1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 </a:t>
            </a:r>
            <a:r>
              <a:rPr lang="ka-GE" sz="2000" b="1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შეზღუდული შესაძლებლობები და დისკრიმინაცია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2000" dirty="0">
                <a:effectLst/>
                <a:latin typeface="Merriweather" panose="00000500000000000000" pitchFamily="2" charset="0"/>
                <a:ea typeface="Merriweather" panose="00000500000000000000" pitchFamily="2" charset="0"/>
                <a:cs typeface="Merriweather" panose="00000500000000000000" pitchFamily="2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შესაძლებლობის შეზღუდვაზე დაფუძნებული დისკრიმინაცია</a:t>
            </a:r>
            <a:endParaRPr lang="en-US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პოზიტიური დისკრიმინაცია</a:t>
            </a:r>
            <a:endParaRPr lang="en-US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დისკრიმინაციის ენა/ტერმინოლოგია</a:t>
            </a:r>
            <a:endParaRPr lang="en-US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დისკრიმინაცია სოციალური სტატუსით </a:t>
            </a:r>
            <a:endParaRPr lang="ka-GE" sz="2000" dirty="0">
              <a:latin typeface="Noto Sans Symbols"/>
              <a:ea typeface="Arial Unicode MS"/>
              <a:cs typeface="Arial Unicode M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ინტერსექციონალური მიდგომა</a:t>
            </a:r>
            <a:endParaRPr lang="en-US" sz="3600" dirty="0">
              <a:solidFill>
                <a:schemeClr val="tx1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40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74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AB584348-9B78-4190-9963-58BFE757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2560"/>
            <a:ext cx="12192000" cy="184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63D7-AA98-4109-B995-45B1F9FE2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a-GE" dirty="0"/>
              <a:t>N8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6208C-1599-4C2D-B833-5328D567C3EB}"/>
              </a:ext>
            </a:extLst>
          </p:cNvPr>
          <p:cNvSpPr/>
          <p:nvPr/>
        </p:nvSpPr>
        <p:spPr>
          <a:xfrm>
            <a:off x="1676400" y="1305560"/>
            <a:ext cx="9753600" cy="46329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4000" b="1" dirty="0">
                <a:solidFill>
                  <a:schemeClr val="tx1"/>
                </a:solidFill>
                <a:latin typeface="Sylfaen" panose="010A0502050306030303" pitchFamily="18" charset="0"/>
              </a:rPr>
              <a:t>  </a:t>
            </a:r>
            <a:r>
              <a:rPr lang="ka-GE" sz="2000" b="1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უნივერსალური დიზაინი და გონივრული მისადაგება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უნივერსალური დიზაინი და გონივრული მისადაგება სკოლებში: სერვისები, ტექნოლოგიები და გარემო</a:t>
            </a:r>
            <a:endParaRPr lang="en-US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უნივერსალური დიზაინი და გონივრული მისადაგება უმაღლეს სასწავლებელში: სერვისები, ტექნოლოგიები და გარემო</a:t>
            </a:r>
            <a:endParaRPr lang="ka-GE" sz="2000" dirty="0">
              <a:latin typeface="Noto Sans Symbols"/>
              <a:ea typeface="Arial Unicode MS"/>
              <a:cs typeface="Arial Unicode M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უნივერსალური დიზაინი და გონივრული მისადაგება სამუშაო ადგილზე: სერვისები, ტექნოლოგიები და გარემო</a:t>
            </a:r>
            <a:endParaRPr lang="en-US" sz="4000" dirty="0">
              <a:solidFill>
                <a:schemeClr val="tx1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40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2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BDEEFF3D-6752-43AF-834A-F96C95E44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93" y="-6981173"/>
            <a:ext cx="12286593" cy="144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669105-CB0F-4983-99E6-A80C8B66427F}"/>
              </a:ext>
            </a:extLst>
          </p:cNvPr>
          <p:cNvSpPr txBox="1"/>
          <p:nvPr/>
        </p:nvSpPr>
        <p:spPr>
          <a:xfrm>
            <a:off x="2412319" y="47698"/>
            <a:ext cx="1555482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a-GE" altLang="ko-KR" sz="5400" spc="6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ko-KR" altLang="en-US" sz="5400" spc="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9D86FE-8B8C-41B9-A6B9-D5464A4920CE}"/>
              </a:ext>
            </a:extLst>
          </p:cNvPr>
          <p:cNvSpPr txBox="1"/>
          <p:nvPr/>
        </p:nvSpPr>
        <p:spPr>
          <a:xfrm>
            <a:off x="520612" y="2576786"/>
            <a:ext cx="11150776" cy="403187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3-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წლიანი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პროექტი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გულისხმობს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სასწავლო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კურიკულუმების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მოდიფიცირებას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რათა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მათში სათანადოდ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გაძლიერდეს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ინკლუზიური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განათლების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კომპონენტი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ka-GE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პროექტი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დაეხმარება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მომავალ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მასწავლებლებს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და ზოგადად დაინტერესებულ პირებს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განივითარონ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უნარები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გაიღრმავონ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ცოდნა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სპეციალური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განათლების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მიმართულებით</a:t>
            </a:r>
            <a:r>
              <a:rPr lang="ka-GE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o-KR" altLang="en-US" sz="4000" b="1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AB584348-9B78-4190-9963-58BFE757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2560"/>
            <a:ext cx="12192000" cy="184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63D7-AA98-4109-B995-45B1F9FE2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a-GE" dirty="0"/>
              <a:t>N9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6208C-1599-4C2D-B833-5328D567C3EB}"/>
              </a:ext>
            </a:extLst>
          </p:cNvPr>
          <p:cNvSpPr/>
          <p:nvPr/>
        </p:nvSpPr>
        <p:spPr>
          <a:xfrm>
            <a:off x="1676400" y="1305560"/>
            <a:ext cx="9753600" cy="46329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4400" b="1" dirty="0">
                <a:solidFill>
                  <a:schemeClr val="tx1"/>
                </a:solidFill>
                <a:latin typeface="Sylfaen" panose="010A0502050306030303" pitchFamily="18" charset="0"/>
              </a:rPr>
              <a:t>  </a:t>
            </a:r>
            <a:r>
              <a:rPr lang="ka-GE" sz="2400" b="1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 </a:t>
            </a:r>
            <a:r>
              <a:rPr lang="ka-GE" sz="2000" b="1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მისაწვდომობა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მუხლი 9</a:t>
            </a:r>
            <a:endParaRPr lang="en-US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ფიზიკური გარემოს მისაწვდომობა</a:t>
            </a:r>
            <a:endParaRPr lang="en-US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ტრანსპორტის მისაწვდომობა </a:t>
            </a:r>
            <a:endParaRPr lang="ka-GE" sz="2000" dirty="0">
              <a:solidFill>
                <a:srgbClr val="000000"/>
              </a:solidFill>
              <a:effectLst/>
              <a:latin typeface="Noto Sans Symbols"/>
              <a:ea typeface="Arial Unicode MS"/>
              <a:cs typeface="Arial Unicode M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ინფორმაციისა და კომუნიკაციის მისაწვდომობა </a:t>
            </a:r>
            <a:endParaRPr lang="en-US" sz="4400" dirty="0">
              <a:solidFill>
                <a:schemeClr val="tx1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40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3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AB584348-9B78-4190-9963-58BFE757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2560"/>
            <a:ext cx="12192000" cy="184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63D7-AA98-4109-B995-45B1F9FE2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a-GE" dirty="0"/>
              <a:t>N10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6208C-1599-4C2D-B833-5328D567C3EB}"/>
              </a:ext>
            </a:extLst>
          </p:cNvPr>
          <p:cNvSpPr/>
          <p:nvPr/>
        </p:nvSpPr>
        <p:spPr>
          <a:xfrm>
            <a:off x="1676400" y="1305560"/>
            <a:ext cx="9753600" cy="46329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48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000" b="1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ჯანდაცვის სერვისების მისაწვდომობა შეზღუდული შესაძლებლობის მქონე პირებისათვის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ფაქტორები, რომელიც განაპირობებს სერვისების მიუწვდომლობას ურბანულ და სასოფლო არეალებში</a:t>
            </a:r>
            <a:endParaRPr lang="en-US" sz="2000" dirty="0">
              <a:solidFill>
                <a:schemeClr val="tx1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ფიზიკური გარემო</a:t>
            </a:r>
            <a:endParaRPr lang="en-US" sz="2000" dirty="0">
              <a:solidFill>
                <a:schemeClr val="tx1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სამედიცინო პერსონალი და დამოკიდებულებები, როგორც ბარიერი</a:t>
            </a:r>
            <a:endParaRPr lang="ka-GE" sz="2000" dirty="0">
              <a:solidFill>
                <a:schemeClr val="tx1"/>
              </a:solidFill>
              <a:latin typeface="Noto Sans Symbols"/>
              <a:ea typeface="Arial Unicode MS"/>
              <a:cs typeface="Arial Unicode M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ჯანდაცვის მისაწვდომობის ინდიკატორები შშმ პირთა კონვენციის მიხედვით</a:t>
            </a:r>
            <a:endParaRPr lang="en-US" sz="4800" dirty="0">
              <a:solidFill>
                <a:schemeClr val="tx1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44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29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AB584348-9B78-4190-9963-58BFE757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2560"/>
            <a:ext cx="12192000" cy="184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63D7-AA98-4109-B995-45B1F9FE2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a-GE" dirty="0"/>
              <a:t>N11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6208C-1599-4C2D-B833-5328D567C3EB}"/>
              </a:ext>
            </a:extLst>
          </p:cNvPr>
          <p:cNvSpPr/>
          <p:nvPr/>
        </p:nvSpPr>
        <p:spPr>
          <a:xfrm>
            <a:off x="1676400" y="1305560"/>
            <a:ext cx="9753600" cy="46329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48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000" b="1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 </a:t>
            </a:r>
            <a:r>
              <a:rPr lang="ka-GE" sz="2400" b="1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კრიტიკული პედაგოგიკა: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ნეოლიბერალური მიდგომები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განათლების სისტემაში და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მისი შედეგები</a:t>
            </a:r>
            <a:endParaRPr lang="en-US" sz="5400" dirty="0">
              <a:solidFill>
                <a:schemeClr val="tx1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44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72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AB584348-9B78-4190-9963-58BFE757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2560"/>
            <a:ext cx="12192000" cy="184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63D7-AA98-4109-B995-45B1F9FE2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a-GE" dirty="0"/>
              <a:t>N12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6208C-1599-4C2D-B833-5328D567C3EB}"/>
              </a:ext>
            </a:extLst>
          </p:cNvPr>
          <p:cNvSpPr/>
          <p:nvPr/>
        </p:nvSpPr>
        <p:spPr>
          <a:xfrm>
            <a:off x="1696720" y="1305560"/>
            <a:ext cx="9753600" cy="46329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44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b="1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 </a:t>
            </a:r>
            <a:r>
              <a:rPr lang="ka-GE" sz="2000" b="1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 შეზღუდული შესაძლებლობის პოლიტიკა: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20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● საჭიროებაზე ორიენტირებული</a:t>
            </a:r>
            <a:r>
              <a:rPr lang="ka-GE" sz="2000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ka-GE" sz="20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პოლიტიკის დაგეგმვა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20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● შეზღუდული შესაძლებლობის პოლიტიკის ძირითადი კონცეპტები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20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● დეველოპმენტალური შეზღუდული შესაძლებლობა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20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● ნეოლიბერალიზმი, პოსტკოლონიალიზმი და შეზღუდული შესაძლებლობა</a:t>
            </a:r>
            <a:endParaRPr lang="en-US" sz="4800" dirty="0">
              <a:solidFill>
                <a:schemeClr val="tx1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40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15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AB584348-9B78-4190-9963-58BFE757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2560"/>
            <a:ext cx="12192000" cy="184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63D7-AA98-4109-B995-45B1F9FE2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a-GE" dirty="0"/>
              <a:t>N13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6208C-1599-4C2D-B833-5328D567C3EB}"/>
              </a:ext>
            </a:extLst>
          </p:cNvPr>
          <p:cNvSpPr/>
          <p:nvPr/>
        </p:nvSpPr>
        <p:spPr>
          <a:xfrm>
            <a:off x="1696720" y="1305560"/>
            <a:ext cx="9753600" cy="46329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44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000" b="1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მოდელირებული</a:t>
            </a:r>
            <a:r>
              <a:rPr lang="ka-GE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b="1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სასამართლო</a:t>
            </a:r>
            <a:r>
              <a:rPr lang="ka-GE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b="1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პროცესი</a:t>
            </a:r>
            <a:r>
              <a:rPr lang="ka-GE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: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შშმ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პირის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დამოუკიდებელი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ნების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გამოხატვის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პრობლემატიზაცია</a:t>
            </a:r>
            <a:endParaRPr lang="en-US" sz="200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მუთ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კორტის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შემთხვევის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განხილვა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შშმ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ბავშვის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საცხოვრებელ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გარემოსთან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დაკავშირებით</a:t>
            </a:r>
            <a:endParaRPr lang="en-US" sz="200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არჩევანის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გამოხატვისა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და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განხორციელების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თავისუფლება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შშმ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პირის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მიერ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და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ხელშემწყობი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გარემო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ka-GE" sz="2000" u="none" strike="noStrike" dirty="0">
                <a:solidFill>
                  <a:schemeClr val="tx1"/>
                </a:solidFill>
                <a:effectLst/>
                <a:latin typeface="Sylfaen" panose="010A0502050306030303" pitchFamily="18" charset="0"/>
                <a:ea typeface="Arial Unicode MS"/>
                <a:cs typeface="Sylfaen" panose="010A0502050306030303" pitchFamily="18" charset="0"/>
              </a:rPr>
              <a:t>ფაქტორები</a:t>
            </a:r>
            <a:endParaRPr lang="en-US" sz="200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4800" dirty="0">
              <a:solidFill>
                <a:schemeClr val="tx1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40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86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AB584348-9B78-4190-9963-58BFE757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2560"/>
            <a:ext cx="12192000" cy="184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63D7-AA98-4109-B995-45B1F9FE2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a-GE" dirty="0"/>
              <a:t>N1</a:t>
            </a:r>
            <a:r>
              <a:rPr lang="en-US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6208C-1599-4C2D-B833-5328D567C3EB}"/>
              </a:ext>
            </a:extLst>
          </p:cNvPr>
          <p:cNvSpPr/>
          <p:nvPr/>
        </p:nvSpPr>
        <p:spPr>
          <a:xfrm>
            <a:off x="1696720" y="1305560"/>
            <a:ext cx="9753600" cy="46329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8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000" b="1" dirty="0"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ეიბლიზმის პოლიტიკა: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u="none" strike="noStrike" dirty="0"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ბრძოლა ეიბლიზმთან და კონფრონტაცია სკოლებში, მიზეზები და შედეგები</a:t>
            </a:r>
            <a:endParaRPr lang="en-US" sz="200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u="none" strike="noStrike" dirty="0"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ეიბლიზმი განათლების სისტემაში</a:t>
            </a:r>
            <a:endParaRPr lang="en-US" sz="200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u="none" strike="noStrike" dirty="0"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ეიბლიზმი: წინააღმდეგობის ისტორიები</a:t>
            </a:r>
            <a:endParaRPr lang="en-US" sz="200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u="none" strike="noStrike" dirty="0"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ინტერნალიზებული და კოგნიტური ეიბლიზმი</a:t>
            </a:r>
            <a:endParaRPr lang="en-US" sz="200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ka-GE" sz="2000" dirty="0"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ეიბლიზმი, როგორც სეგრეგაციის და ოპრესიის იარაღი</a:t>
            </a:r>
            <a:endParaRPr lang="en-US" sz="240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5400" dirty="0">
              <a:solidFill>
                <a:schemeClr val="tx1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44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27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AB584348-9B78-4190-9963-58BFE757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2560"/>
            <a:ext cx="12192000" cy="184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63D7-AA98-4109-B995-45B1F9FE2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a-GE" dirty="0"/>
              <a:t>N15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6208C-1599-4C2D-B833-5328D567C3EB}"/>
              </a:ext>
            </a:extLst>
          </p:cNvPr>
          <p:cNvSpPr/>
          <p:nvPr/>
        </p:nvSpPr>
        <p:spPr>
          <a:xfrm>
            <a:off x="1676400" y="1305560"/>
            <a:ext cx="9753600" cy="46329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2000" b="1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 ადვოკატირება და ინკლუზიური გადაწყვეტილების მიღება: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შშმ პირთა უფლებები და ადვოკატირება</a:t>
            </a:r>
            <a:endParaRPr lang="en-US" sz="2000" dirty="0">
              <a:solidFill>
                <a:schemeClr val="tx1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სამოქალაქო საზოგადოების როლი ინკლუზიური გადაწყვეტილების მიღებაში</a:t>
            </a:r>
            <a:endParaRPr lang="en-US" sz="2000" dirty="0">
              <a:solidFill>
                <a:schemeClr val="tx1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ka-GE" sz="2000" dirty="0">
                <a:solidFill>
                  <a:schemeClr val="tx1"/>
                </a:solidFill>
                <a:effectLst/>
                <a:latin typeface="Arial Unicode MS"/>
                <a:ea typeface="Arial Unicode MS"/>
                <a:cs typeface="Arial Unicode MS"/>
              </a:rPr>
              <a:t>ინკლუზიური გადაწყვეტილების მიღების პირობები (კონდიცია) და ჩართულობის მნიშვნელობა</a:t>
            </a:r>
            <a:endParaRPr lang="en-US" sz="2000" dirty="0">
              <a:solidFill>
                <a:schemeClr val="tx1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5400" dirty="0">
              <a:solidFill>
                <a:schemeClr val="tx1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48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32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B5FB8B-41AC-458A-8106-E30BF6D693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a-GE" sz="3600" dirty="0"/>
              <a:t>სასწავლო კურსის შედეგები</a:t>
            </a:r>
            <a:endParaRPr lang="en-US" sz="36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3A977AC-4754-4483-ABAB-32DB9812C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68" y="1559225"/>
            <a:ext cx="11045512" cy="373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სტუდენტი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ფლობს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საფუძვლიან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ცოდნას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შეზღუდული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შესაძლებლობის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რაობი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Arial Unicode MS"/>
                <a:cs typeface="Arial Unicode MS"/>
              </a:rPr>
              <a:t>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და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როლის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შესახებ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საზოგადოებაში</a:t>
            </a:r>
            <a:endParaRPr kumimoji="0" lang="en-US" altLang="en-US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სტუდენტს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გაცნობიერებული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აქვს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საზოგადოებაში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არსებული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მოწყვლადი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ჯგუფების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საჭიროებები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გამოწვევები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და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პრაქტიკაში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იყენებს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მათი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გადაჭრის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Calibri" panose="020F0502020204030204" pitchFamily="34" charset="0"/>
              </a:rPr>
              <a:t>გზებს</a:t>
            </a:r>
            <a:endParaRPr kumimoji="0" lang="en-US" altLang="en-US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სტუდენტი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ფლობს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იმ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ძირითად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ჩარჩო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მოდელებს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რომელიც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აყალიბებს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საზოგადოებაში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შეზღუდული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შესაძლებლობის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აღქმას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ეიბლიზმის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პოლიტიკა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და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მიდგომები</a:t>
            </a:r>
            <a:endParaRPr kumimoji="0" lang="en-US" altLang="en-US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სტუდენტს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ჩამოყალიბებული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აქვს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ღირებულებები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რაც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ხელს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უწყობს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ინკლუზიური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საზოგადოების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მშენებლობას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ka-GE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Calibri" panose="020F0502020204030204" pitchFamily="34" charset="0"/>
              </a:rPr>
              <a:t>ქვეყანაში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31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8E727E-0AFC-4F99-916C-9A5712C696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64088" y="4317683"/>
            <a:ext cx="8057832" cy="4953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ka-GE" sz="3600" dirty="0"/>
              <a:t>მადლობა ყურადღებისთვის!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553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 </a:t>
            </a:r>
            <a:r>
              <a:rPr lang="ka-GE" sz="3200" dirty="0"/>
              <a:t>პროექტის პარტნიორები:</a:t>
            </a:r>
            <a:endParaRPr lang="en-US" sz="3200" dirty="0"/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D1E0C3EA-9803-4F48-A395-D76194C72CAE}"/>
              </a:ext>
            </a:extLst>
          </p:cNvPr>
          <p:cNvGrpSpPr/>
          <p:nvPr/>
        </p:nvGrpSpPr>
        <p:grpSpPr>
          <a:xfrm flipH="1">
            <a:off x="6244297" y="1806373"/>
            <a:ext cx="1211932" cy="2707164"/>
            <a:chOff x="4748872" y="1806373"/>
            <a:chExt cx="1211932" cy="2707164"/>
          </a:xfrm>
        </p:grpSpPr>
        <p:cxnSp>
          <p:nvCxnSpPr>
            <p:cNvPr id="4" name="Elbow Connector 49">
              <a:extLst>
                <a:ext uri="{FF2B5EF4-FFF2-40B4-BE49-F238E27FC236}">
                  <a16:creationId xmlns:a16="http://schemas.microsoft.com/office/drawing/2014/main" id="{09C0C09A-B2BF-464B-A9BF-1B5E00B47BF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50">
              <a:extLst>
                <a:ext uri="{FF2B5EF4-FFF2-40B4-BE49-F238E27FC236}">
                  <a16:creationId xmlns:a16="http://schemas.microsoft.com/office/drawing/2014/main" id="{A448AEBC-246A-43B5-97B3-01C73F6F67F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1">
              <a:extLst>
                <a:ext uri="{FF2B5EF4-FFF2-40B4-BE49-F238E27FC236}">
                  <a16:creationId xmlns:a16="http://schemas.microsoft.com/office/drawing/2014/main" id="{979B3077-4B93-4EC8-9404-BAFB7569E71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6024B10-A5C2-4FB5-9D25-74977E97AE9C}"/>
              </a:ext>
            </a:extLst>
          </p:cNvPr>
          <p:cNvSpPr/>
          <p:nvPr/>
        </p:nvSpPr>
        <p:spPr>
          <a:xfrm>
            <a:off x="0" y="5789946"/>
            <a:ext cx="12191999" cy="106805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42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AEC5CC-F028-40CF-AC8E-2CF8EF250B9A}"/>
              </a:ext>
            </a:extLst>
          </p:cNvPr>
          <p:cNvGrpSpPr/>
          <p:nvPr/>
        </p:nvGrpSpPr>
        <p:grpSpPr>
          <a:xfrm>
            <a:off x="4500643" y="4644688"/>
            <a:ext cx="3220608" cy="1548961"/>
            <a:chOff x="2591472" y="4529905"/>
            <a:chExt cx="2892231" cy="13910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4D9FF23-0EBF-482B-8162-E9AE8D465818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F49879-6DA3-4EFB-8AC6-7D63A945A2AE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4B947D5-6813-4CF5-8C8A-1898DF7B1284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82159EDC-BA4D-4244-90E4-987D067E3A52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25" name="Rounded Rectangle 3">
                    <a:extLst>
                      <a:ext uri="{FF2B5EF4-FFF2-40B4-BE49-F238E27FC236}">
                        <a16:creationId xmlns:a16="http://schemas.microsoft.com/office/drawing/2014/main" id="{AE51DDAF-65F3-44C8-AF89-4768C4DFA5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D3729118-3A3A-4991-B80A-11625E2FE7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7" name="Trapezoid 26">
                    <a:extLst>
                      <a:ext uri="{FF2B5EF4-FFF2-40B4-BE49-F238E27FC236}">
                        <a16:creationId xmlns:a16="http://schemas.microsoft.com/office/drawing/2014/main" id="{DAC987ED-A016-40A2-866D-31FB458626D9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5ACAF8C-C72A-4789-842B-A5396174E4E7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B8E710-24C3-4CAC-BA8F-D32680D2351E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4E760C-F2F6-4446-872B-A6375858807D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42E5662-6310-4BB4-A47F-FAC5372C4ABA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9" name="Rounded Rectangle 1">
                  <a:extLst>
                    <a:ext uri="{FF2B5EF4-FFF2-40B4-BE49-F238E27FC236}">
                      <a16:creationId xmlns:a16="http://schemas.microsoft.com/office/drawing/2014/main" id="{7C2CD549-F4EB-4621-ABCA-C321C5DFD6B1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33D80C6-ED12-4A7F-B9D7-F43E98715C73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76E215-6E7C-4D14-B39D-E3FB7FD7168A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3704405-2F8B-4D8C-B59D-A56AFE9302D7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696EE58-8645-4556-BEB0-98A8829F7858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FFF0C791-1946-4B6D-9275-68BE6D49BB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5" name="Rounded Rectangle 60">
                  <a:extLst>
                    <a:ext uri="{FF2B5EF4-FFF2-40B4-BE49-F238E27FC236}">
                      <a16:creationId xmlns:a16="http://schemas.microsoft.com/office/drawing/2014/main" id="{E453ED4E-035E-4924-B16A-CDFDC69D7042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C74A02C0-F041-4C96-B837-448BF062E8EB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F0BEE4B-224C-4865-BA56-63DD3F81DEEA}"/>
              </a:ext>
            </a:extLst>
          </p:cNvPr>
          <p:cNvGrpSpPr/>
          <p:nvPr/>
        </p:nvGrpSpPr>
        <p:grpSpPr>
          <a:xfrm>
            <a:off x="4748872" y="1806373"/>
            <a:ext cx="1211932" cy="2707164"/>
            <a:chOff x="4748872" y="1806373"/>
            <a:chExt cx="1211932" cy="2707164"/>
          </a:xfrm>
        </p:grpSpPr>
        <p:cxnSp>
          <p:nvCxnSpPr>
            <p:cNvPr id="29" name="Elbow Connector 49">
              <a:extLst>
                <a:ext uri="{FF2B5EF4-FFF2-40B4-BE49-F238E27FC236}">
                  <a16:creationId xmlns:a16="http://schemas.microsoft.com/office/drawing/2014/main" id="{3C5A7F50-1B29-4C5C-8FB4-481FF5C812C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50">
              <a:extLst>
                <a:ext uri="{FF2B5EF4-FFF2-40B4-BE49-F238E27FC236}">
                  <a16:creationId xmlns:a16="http://schemas.microsoft.com/office/drawing/2014/main" id="{3443B610-47ED-41B9-9449-54DB47DDE15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51">
              <a:extLst>
                <a:ext uri="{FF2B5EF4-FFF2-40B4-BE49-F238E27FC236}">
                  <a16:creationId xmlns:a16="http://schemas.microsoft.com/office/drawing/2014/main" id="{2881CEE5-7680-4B86-8A8D-9C16C5BE664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D79B1F18-EBF5-4F6A-9EB1-5AAD08CCBE71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87B80C-8F1C-4935-AAA0-6A7272531908}"/>
              </a:ext>
            </a:extLst>
          </p:cNvPr>
          <p:cNvSpPr txBox="1"/>
          <p:nvPr/>
        </p:nvSpPr>
        <p:spPr>
          <a:xfrm>
            <a:off x="628651" y="1507368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a-GE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საქართველოს განათლებისა და მეცნიერების სამინისტრო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C3F605-5FED-4124-A150-FA30621C05E8}"/>
              </a:ext>
            </a:extLst>
          </p:cNvPr>
          <p:cNvSpPr/>
          <p:nvPr/>
        </p:nvSpPr>
        <p:spPr>
          <a:xfrm>
            <a:off x="7259565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841534-89AD-41CC-8C19-E6B17A2C1DE2}"/>
              </a:ext>
            </a:extLst>
          </p:cNvPr>
          <p:cNvSpPr txBox="1"/>
          <p:nvPr/>
        </p:nvSpPr>
        <p:spPr>
          <a:xfrm>
            <a:off x="8046975" y="2513024"/>
            <a:ext cx="3535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a-GE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ქუთაისის აკაკი წერეთლის სახელობის სახელმწიფო უნივერსიტეტი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260BB1C-A1B1-4D07-A4CC-FAF43C65AFCD}"/>
              </a:ext>
            </a:extLst>
          </p:cNvPr>
          <p:cNvSpPr/>
          <p:nvPr/>
        </p:nvSpPr>
        <p:spPr>
          <a:xfrm>
            <a:off x="7259565" y="3506035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7D29F6-9D26-40AA-A067-E3D3D2A18126}"/>
              </a:ext>
            </a:extLst>
          </p:cNvPr>
          <p:cNvSpPr txBox="1"/>
          <p:nvPr/>
        </p:nvSpPr>
        <p:spPr>
          <a:xfrm>
            <a:off x="8034235" y="3717267"/>
            <a:ext cx="3535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a-GE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შშმ პირთა ორგანიზაცია „ხელმისაწვდომი გარემო ყველასთვის“, „მარიანი“, განათლების, განვითარებისა და დასაქმების ცენტრი.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D6083C-1D63-418F-B3B5-370477CD9B48}"/>
              </a:ext>
            </a:extLst>
          </p:cNvPr>
          <p:cNvSpPr/>
          <p:nvPr/>
        </p:nvSpPr>
        <p:spPr>
          <a:xfrm>
            <a:off x="7259565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4A6AE4-B588-458B-8402-87C71AFB86C7}"/>
              </a:ext>
            </a:extLst>
          </p:cNvPr>
          <p:cNvSpPr txBox="1"/>
          <p:nvPr/>
        </p:nvSpPr>
        <p:spPr>
          <a:xfrm>
            <a:off x="8046975" y="1507368"/>
            <a:ext cx="3535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a-GE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ბათუმის შოთა რუსთაველის სახელობის სახელმწიფო უნივერსიტეტი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03C814-5747-4F47-9D70-66932AD7C1CA}"/>
              </a:ext>
            </a:extLst>
          </p:cNvPr>
          <p:cNvSpPr/>
          <p:nvPr/>
        </p:nvSpPr>
        <p:spPr>
          <a:xfrm>
            <a:off x="4280881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0C0036-8A2B-43FD-9FC4-F80AA4731C60}"/>
              </a:ext>
            </a:extLst>
          </p:cNvPr>
          <p:cNvSpPr txBox="1"/>
          <p:nvPr/>
        </p:nvSpPr>
        <p:spPr>
          <a:xfrm>
            <a:off x="628651" y="251302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a-GE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თბილისის სახელმწიფო უნივერსიტეტი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1E96354-9E2E-4FC7-84F3-4974114C5A08}"/>
              </a:ext>
            </a:extLst>
          </p:cNvPr>
          <p:cNvSpPr/>
          <p:nvPr/>
        </p:nvSpPr>
        <p:spPr>
          <a:xfrm>
            <a:off x="4280881" y="3506035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6A2A41-D532-4ED6-9439-B5AACEDF08AE}"/>
              </a:ext>
            </a:extLst>
          </p:cNvPr>
          <p:cNvSpPr txBox="1"/>
          <p:nvPr/>
        </p:nvSpPr>
        <p:spPr>
          <a:xfrm>
            <a:off x="618759" y="3745678"/>
            <a:ext cx="3529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a-GE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თელავის იაკობ გოგებაშვილის სახელობის სახელმწიფო უნივერსიტეტი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5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a-GE" sz="3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ევროპელი პარტნიორები</a:t>
            </a:r>
            <a:r>
              <a:rPr lang="ka-GE" sz="3200" dirty="0"/>
              <a:t> </a:t>
            </a:r>
            <a:endParaRPr lang="en-US" sz="3200" dirty="0"/>
          </a:p>
        </p:txBody>
      </p:sp>
      <p:grpSp>
        <p:nvGrpSpPr>
          <p:cNvPr id="3" name="Graphic 299">
            <a:extLst>
              <a:ext uri="{FF2B5EF4-FFF2-40B4-BE49-F238E27FC236}">
                <a16:creationId xmlns:a16="http://schemas.microsoft.com/office/drawing/2014/main" id="{82CEB01D-E691-4BEE-9215-29AF87913197}"/>
              </a:ext>
            </a:extLst>
          </p:cNvPr>
          <p:cNvGrpSpPr/>
          <p:nvPr/>
        </p:nvGrpSpPr>
        <p:grpSpPr>
          <a:xfrm>
            <a:off x="6630561" y="1235786"/>
            <a:ext cx="5561439" cy="5329453"/>
            <a:chOff x="5671917" y="2568773"/>
            <a:chExt cx="3184234" cy="305140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94912D8-5586-4B38-A549-12FBCA77F61F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5063A2-6E5A-402B-9551-C2642275B6B8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2D977C0-4AD2-433B-8924-13AE3E876B4C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19089D-B94E-4FE7-B31A-C5A43AF6A742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AC88A2-A1F2-4A7E-B58B-5507BA86ADD0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67EBBE-923B-4A3A-9E95-35861A1C692B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25FCD4-B220-40C9-83DF-7C217BAF73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B2C319-685F-43F7-B4A4-E5A176633093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954B3F4-467F-4AA7-858C-31548821F017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5C6218-D77B-407F-81FE-325405EEC985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C804355-D2CF-4EC9-B9BA-115A68774DBD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AB4D57-8D78-48E1-8964-BAB1FA81DF69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0CD2D64-C544-4902-A401-BF7619FAE391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290385-9131-41D4-BDAB-277616DCC2D9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5F5680-43F9-4817-9A09-212D01D2124D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68AD0D-B04B-4158-B8F5-AB1F84F442E5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019510-3D2D-4535-9393-989CDB656A71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5133F09-E82F-4F0C-B1F3-9D95EE0108B3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4C6C71-1309-44E7-8E53-9AA926000FCF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B18C4BF-05A8-49FD-BD2D-4C613A010088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CD9CD2-B20C-4429-BFA9-3F5B1211FCCD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101A6A-CC0E-40BF-AC44-C37B433B54D7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aphic 5343">
            <a:extLst>
              <a:ext uri="{FF2B5EF4-FFF2-40B4-BE49-F238E27FC236}">
                <a16:creationId xmlns:a16="http://schemas.microsoft.com/office/drawing/2014/main" id="{6FF32ECD-F9A8-4BD6-9AE0-EA2778C55F74}"/>
              </a:ext>
            </a:extLst>
          </p:cNvPr>
          <p:cNvGrpSpPr/>
          <p:nvPr/>
        </p:nvGrpSpPr>
        <p:grpSpPr>
          <a:xfrm rot="14298466">
            <a:off x="6725303" y="5265884"/>
            <a:ext cx="255324" cy="1157652"/>
            <a:chOff x="7783270" y="3992865"/>
            <a:chExt cx="267645" cy="121352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72591F3-2D39-4C82-860D-6635D5D38BB1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81E7CF1-F59F-4541-86FD-58A95E7F1136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5010C36-B5EB-4CA5-88F5-43E7DA5D873B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A6B83A-5FEA-4D7F-B2B0-C52DC60D2A7A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A6CD775B-E007-44AF-B3C1-C0320D9C4D73}"/>
              </a:ext>
            </a:extLst>
          </p:cNvPr>
          <p:cNvSpPr txBox="1"/>
          <p:nvPr/>
        </p:nvSpPr>
        <p:spPr>
          <a:xfrm>
            <a:off x="366176" y="1919999"/>
            <a:ext cx="70463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a-GE" sz="2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ვარშავის უნივერსიტეტი პოლონეთიდან</a:t>
            </a:r>
            <a:endParaRPr lang="ka-GE" sz="2000" dirty="0"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a-GE" sz="2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მარბურგის უნივერსიტეტი გერმანიიდან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a-GE" sz="2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ტრანსილვანიის უნივერსიტეტი რუმინეთიდან </a:t>
            </a:r>
            <a:endParaRPr lang="ka-GE" sz="2000" dirty="0"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a-GE" sz="2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ოლომუცის უნივერსიტეტი ჩეხეთის რესპუბლიკიდან.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ხელმისაწვდომი გარემო ყველასათვის&amp;quot; უერთდება არასამთავრობო სექტორისა და შშმ  აქტივისტების ერთობლივ განცხადებას &amp;quot;შშმ პირთა უფლებების ...">
            <a:extLst>
              <a:ext uri="{FF2B5EF4-FFF2-40B4-BE49-F238E27FC236}">
                <a16:creationId xmlns:a16="http://schemas.microsoft.com/office/drawing/2014/main" id="{B9FC1BD9-C5FF-43D8-8A0E-C35E661CA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42" y="5044976"/>
            <a:ext cx="3687744" cy="136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1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107" y="469966"/>
            <a:ext cx="11573197" cy="724247"/>
          </a:xfrm>
        </p:spPr>
        <p:txBody>
          <a:bodyPr/>
          <a:lstStyle/>
          <a:p>
            <a:r>
              <a:rPr lang="ka-GE" sz="6000" b="1" dirty="0"/>
              <a:t>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CISI (Curriculum Innovation for Social Inclusion) </a:t>
            </a:r>
            <a:r>
              <a:rPr lang="ka-GE" sz="20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პროექტის</a:t>
            </a:r>
            <a:r>
              <a:rPr lang="ka-GE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0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ფარგლებში</a:t>
            </a:r>
            <a:r>
              <a:rPr lang="ka-GE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0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შეიქმნება</a:t>
            </a:r>
            <a:r>
              <a:rPr lang="ka-GE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6000" b="1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5030F3C-3F14-4280-AA6C-19204206B3E0}"/>
              </a:ext>
            </a:extLst>
          </p:cNvPr>
          <p:cNvGrpSpPr/>
          <p:nvPr/>
        </p:nvGrpSpPr>
        <p:grpSpPr>
          <a:xfrm rot="16200000">
            <a:off x="8019960" y="2640234"/>
            <a:ext cx="6404152" cy="1704274"/>
            <a:chOff x="3960971" y="2767117"/>
            <a:chExt cx="4267200" cy="132148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00CC3D4-3213-44FE-AEA1-D00F01745FC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3D9FB98-AB9C-4644-A8E5-20D1B778615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6388DEA-7EFF-4878-98F7-417A594FE6F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DB4C64B-2027-487F-AE96-A7A3A8516637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C938BF-274F-4644-8F23-CD7AE6676BA0}"/>
              </a:ext>
            </a:extLst>
          </p:cNvPr>
          <p:cNvGrpSpPr/>
          <p:nvPr/>
        </p:nvGrpSpPr>
        <p:grpSpPr>
          <a:xfrm>
            <a:off x="1496044" y="3425471"/>
            <a:ext cx="10061655" cy="2617601"/>
            <a:chOff x="1427713" y="2852132"/>
            <a:chExt cx="10061655" cy="26176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DB454B5-5F77-4C49-9103-B7C97A7995BA}"/>
                </a:ext>
              </a:extLst>
            </p:cNvPr>
            <p:cNvGrpSpPr/>
            <p:nvPr/>
          </p:nvGrpSpPr>
          <p:grpSpPr>
            <a:xfrm>
              <a:off x="1427713" y="2852132"/>
              <a:ext cx="9478349" cy="2617601"/>
              <a:chOff x="2895898" y="2601320"/>
              <a:chExt cx="9478349" cy="2617601"/>
            </a:xfrm>
          </p:grpSpPr>
          <p:sp>
            <p:nvSpPr>
              <p:cNvPr id="109" name="Block Arc 108">
                <a:extLst>
                  <a:ext uri="{FF2B5EF4-FFF2-40B4-BE49-F238E27FC236}">
                    <a16:creationId xmlns:a16="http://schemas.microsoft.com/office/drawing/2014/main" id="{FE8A1025-CBFC-402B-BE6B-AFFE5D4E969B}"/>
                  </a:ext>
                </a:extLst>
              </p:cNvPr>
              <p:cNvSpPr/>
              <p:nvPr/>
            </p:nvSpPr>
            <p:spPr>
              <a:xfrm>
                <a:off x="10539544" y="3374995"/>
                <a:ext cx="1834703" cy="1834703"/>
              </a:xfrm>
              <a:prstGeom prst="blockArc">
                <a:avLst>
                  <a:gd name="adj1" fmla="val 12399071"/>
                  <a:gd name="adj2" fmla="val 16243311"/>
                  <a:gd name="adj3" fmla="val 664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0" name="Block Arc 109">
                <a:extLst>
                  <a:ext uri="{FF2B5EF4-FFF2-40B4-BE49-F238E27FC236}">
                    <a16:creationId xmlns:a16="http://schemas.microsoft.com/office/drawing/2014/main" id="{5B9948DF-5A0A-4747-B694-A56DACB3FF4D}"/>
                  </a:ext>
                </a:extLst>
              </p:cNvPr>
              <p:cNvSpPr/>
              <p:nvPr/>
            </p:nvSpPr>
            <p:spPr>
              <a:xfrm rot="10800000">
                <a:off x="2895898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1" name="Block Arc 110">
                <a:extLst>
                  <a:ext uri="{FF2B5EF4-FFF2-40B4-BE49-F238E27FC236}">
                    <a16:creationId xmlns:a16="http://schemas.microsoft.com/office/drawing/2014/main" id="{E67BDBDC-F19E-406B-B8E2-0E2179EB9E4D}"/>
                  </a:ext>
                </a:extLst>
              </p:cNvPr>
              <p:cNvSpPr/>
              <p:nvPr/>
            </p:nvSpPr>
            <p:spPr>
              <a:xfrm>
                <a:off x="747756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Block Arc 111">
                <a:extLst>
                  <a:ext uri="{FF2B5EF4-FFF2-40B4-BE49-F238E27FC236}">
                    <a16:creationId xmlns:a16="http://schemas.microsoft.com/office/drawing/2014/main" id="{330036F1-9DAC-4969-B3EF-83EF2CF63EB1}"/>
                  </a:ext>
                </a:extLst>
              </p:cNvPr>
              <p:cNvSpPr/>
              <p:nvPr/>
            </p:nvSpPr>
            <p:spPr>
              <a:xfrm>
                <a:off x="441628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Block Arc 112">
                <a:extLst>
                  <a:ext uri="{FF2B5EF4-FFF2-40B4-BE49-F238E27FC236}">
                    <a16:creationId xmlns:a16="http://schemas.microsoft.com/office/drawing/2014/main" id="{E40E8946-5E4B-4C26-84C5-466244B4392C}"/>
                  </a:ext>
                </a:extLst>
              </p:cNvPr>
              <p:cNvSpPr/>
              <p:nvPr/>
            </p:nvSpPr>
            <p:spPr>
              <a:xfrm rot="10800000">
                <a:off x="5946920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Block Arc 160">
                <a:extLst>
                  <a:ext uri="{FF2B5EF4-FFF2-40B4-BE49-F238E27FC236}">
                    <a16:creationId xmlns:a16="http://schemas.microsoft.com/office/drawing/2014/main" id="{66238CEF-C54D-4BBA-BA3E-140CFFCE07D7}"/>
                  </a:ext>
                </a:extLst>
              </p:cNvPr>
              <p:cNvSpPr/>
              <p:nvPr/>
            </p:nvSpPr>
            <p:spPr>
              <a:xfrm rot="10800000">
                <a:off x="9008904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BD60E6-79DF-41AA-859E-722ADC1D512C}"/>
                </a:ext>
              </a:extLst>
            </p:cNvPr>
            <p:cNvSpPr/>
            <p:nvPr/>
          </p:nvSpPr>
          <p:spPr>
            <a:xfrm>
              <a:off x="9988709" y="3625806"/>
              <a:ext cx="1500659" cy="1180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7054A256-8CF5-4768-B0E4-8D3ABDC99DD0}"/>
              </a:ext>
            </a:extLst>
          </p:cNvPr>
          <p:cNvSpPr/>
          <p:nvPr/>
        </p:nvSpPr>
        <p:spPr>
          <a:xfrm>
            <a:off x="5067460" y="5018847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478EFDC-91F9-4AB0-86AA-EF757AA65B89}"/>
              </a:ext>
            </a:extLst>
          </p:cNvPr>
          <p:cNvSpPr/>
          <p:nvPr/>
        </p:nvSpPr>
        <p:spPr>
          <a:xfrm>
            <a:off x="3513914" y="3849047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F58C1468-307F-4474-A7C3-796841EE438D}"/>
              </a:ext>
            </a:extLst>
          </p:cNvPr>
          <p:cNvSpPr/>
          <p:nvPr/>
        </p:nvSpPr>
        <p:spPr>
          <a:xfrm>
            <a:off x="2071443" y="4900949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E9AEEA8-BE6A-406B-BB73-D62F6237E8FD}"/>
              </a:ext>
            </a:extLst>
          </p:cNvPr>
          <p:cNvSpPr/>
          <p:nvPr/>
        </p:nvSpPr>
        <p:spPr>
          <a:xfrm>
            <a:off x="6601454" y="3869278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1" name="Oval 100">
            <a:extLst>
              <a:ext uri="{FF2B5EF4-FFF2-40B4-BE49-F238E27FC236}">
                <a16:creationId xmlns:a16="http://schemas.microsoft.com/office/drawing/2014/main" id="{102A3DBB-340A-440D-BDBC-B66D4D01EFDC}"/>
              </a:ext>
            </a:extLst>
          </p:cNvPr>
          <p:cNvSpPr/>
          <p:nvPr/>
        </p:nvSpPr>
        <p:spPr>
          <a:xfrm>
            <a:off x="8148277" y="5018847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2" name="Rounded Rectangle 5">
            <a:extLst>
              <a:ext uri="{FF2B5EF4-FFF2-40B4-BE49-F238E27FC236}">
                <a16:creationId xmlns:a16="http://schemas.microsoft.com/office/drawing/2014/main" id="{D97E1B44-B49D-405E-95C5-A37725F4C545}"/>
              </a:ext>
            </a:extLst>
          </p:cNvPr>
          <p:cNvSpPr/>
          <p:nvPr/>
        </p:nvSpPr>
        <p:spPr>
          <a:xfrm flipH="1">
            <a:off x="6824635" y="51740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3" name="Teardrop 1">
            <a:extLst>
              <a:ext uri="{FF2B5EF4-FFF2-40B4-BE49-F238E27FC236}">
                <a16:creationId xmlns:a16="http://schemas.microsoft.com/office/drawing/2014/main" id="{C847896E-BD24-44C0-9042-AA9B5E52CAB5}"/>
              </a:ext>
            </a:extLst>
          </p:cNvPr>
          <p:cNvSpPr/>
          <p:nvPr/>
        </p:nvSpPr>
        <p:spPr>
          <a:xfrm rot="18805991">
            <a:off x="8288691" y="354513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5" name="Donut 39">
            <a:extLst>
              <a:ext uri="{FF2B5EF4-FFF2-40B4-BE49-F238E27FC236}">
                <a16:creationId xmlns:a16="http://schemas.microsoft.com/office/drawing/2014/main" id="{DD09BE52-0808-4E49-8B9D-FD83EFC511C3}"/>
              </a:ext>
            </a:extLst>
          </p:cNvPr>
          <p:cNvSpPr/>
          <p:nvPr/>
        </p:nvSpPr>
        <p:spPr>
          <a:xfrm>
            <a:off x="2148212" y="3554105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6" name="Rectangle 36">
            <a:extLst>
              <a:ext uri="{FF2B5EF4-FFF2-40B4-BE49-F238E27FC236}">
                <a16:creationId xmlns:a16="http://schemas.microsoft.com/office/drawing/2014/main" id="{E23CAE8B-D24C-4776-AE65-17AEE895AF15}"/>
              </a:ext>
            </a:extLst>
          </p:cNvPr>
          <p:cNvSpPr/>
          <p:nvPr/>
        </p:nvSpPr>
        <p:spPr>
          <a:xfrm>
            <a:off x="5233609" y="356885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03AA2BC-49B1-466E-A167-64AEAF6946A3}"/>
              </a:ext>
            </a:extLst>
          </p:cNvPr>
          <p:cNvSpPr txBox="1"/>
          <p:nvPr/>
        </p:nvSpPr>
        <p:spPr>
          <a:xfrm>
            <a:off x="1380713" y="1325327"/>
            <a:ext cx="18196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კრედიტიანი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მოდული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მასწავლებლის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განათლების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პროგრამისთვის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1571EF2-6CC4-4A91-AB06-18ED808363D1}"/>
              </a:ext>
            </a:extLst>
          </p:cNvPr>
          <p:cNvSpPr txBox="1"/>
          <p:nvPr/>
        </p:nvSpPr>
        <p:spPr>
          <a:xfrm>
            <a:off x="7585279" y="1172060"/>
            <a:ext cx="181967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ka-GE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ტრენინგის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პროგრამები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დაინტერესებული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პირებისათვის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00276B9-115D-4EB5-BDCE-1D4CF37EA74E}"/>
              </a:ext>
            </a:extLst>
          </p:cNvPr>
          <p:cNvSpPr txBox="1"/>
          <p:nvPr/>
        </p:nvSpPr>
        <p:spPr>
          <a:xfrm>
            <a:off x="4167264" y="1203754"/>
            <a:ext cx="21887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60-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კრედიტიანი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სასერტიფიკატო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პროგრამა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სკოლის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მასწ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ავლებლ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ების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ფსიქოლოგებისა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სოციალური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მუშაკებისათვის</a:t>
            </a:r>
            <a:r>
              <a:rPr lang="ka-GE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9" name="Picture 2" descr="ხელმისაწვდომი გარემო ყველასათვის&amp;quot; უერთდება არასამთავრობო სექტორისა და შშმ  აქტივისტების ერთობლივ განცხადებას &amp;quot;შშმ პირთა უფლებების ...">
            <a:extLst>
              <a:ext uri="{FF2B5EF4-FFF2-40B4-BE49-F238E27FC236}">
                <a16:creationId xmlns:a16="http://schemas.microsoft.com/office/drawing/2014/main" id="{C07D097B-BB38-49F8-9C21-D682CFBA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8" y="5912633"/>
            <a:ext cx="2014178" cy="74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0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E06874-5BF4-42C0-9585-4D92B033E71B}"/>
              </a:ext>
            </a:extLst>
          </p:cNvPr>
          <p:cNvGrpSpPr/>
          <p:nvPr/>
        </p:nvGrpSpPr>
        <p:grpSpPr>
          <a:xfrm>
            <a:off x="5115318" y="4135125"/>
            <a:ext cx="1952636" cy="1951635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D67BF62-A8A4-4841-BFB0-AF9D616162B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4C2095-99E3-4871-ADB7-E32129C7C2DB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7B1DF5-FCBF-48F9-963D-6570E25DDE44}"/>
              </a:ext>
            </a:extLst>
          </p:cNvPr>
          <p:cNvGrpSpPr/>
          <p:nvPr/>
        </p:nvGrpSpPr>
        <p:grpSpPr>
          <a:xfrm>
            <a:off x="2643840" y="3538233"/>
            <a:ext cx="1588486" cy="1354527"/>
            <a:chOff x="2203944" y="3086356"/>
            <a:chExt cx="1794618" cy="15303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4E4984F-9B4E-48A0-8373-5676BFA4D60B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5710C-96B5-44FA-8F0A-CC36CA0551E7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CDE1F1-31AB-4798-AC6C-150E2CBE3AAB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AA5E64-02E2-4AA1-B902-9E988F77BC13}"/>
              </a:ext>
            </a:extLst>
          </p:cNvPr>
          <p:cNvGrpSpPr/>
          <p:nvPr/>
        </p:nvGrpSpPr>
        <p:grpSpPr>
          <a:xfrm>
            <a:off x="6550351" y="5195649"/>
            <a:ext cx="1183662" cy="1040677"/>
            <a:chOff x="3983887" y="4061275"/>
            <a:chExt cx="2122406" cy="18660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1DCE355-5649-42D3-BFF3-D0F1E088744C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1BEDB18F-DDF7-4B9A-8445-979C9B5F9A1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6" name="Rectangle 22">
                <a:extLst>
                  <a:ext uri="{FF2B5EF4-FFF2-40B4-BE49-F238E27FC236}">
                    <a16:creationId xmlns:a16="http://schemas.microsoft.com/office/drawing/2014/main" id="{E8AF515F-0B06-4EB6-A018-9552EC766A8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6BB20D4-E943-4DC8-93A3-2A63630AD0E8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0729A277-C157-4CDE-AB35-79AEA895D62C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4570ECAC-6998-440B-A0AF-3B4FD2D2663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A4673FE-67FB-44C3-B947-EAFC5A074079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id="{C89734AB-754E-487F-8F26-66531529906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id="{DE4C46FB-6130-4BA1-A012-21EA2F77E17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C55CF94-609E-46D9-8671-FB61DC312F48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22E8AFE3-AFB3-4B3D-A743-59B1C4875B2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Rectangle 22">
                <a:extLst>
                  <a:ext uri="{FF2B5EF4-FFF2-40B4-BE49-F238E27FC236}">
                    <a16:creationId xmlns:a16="http://schemas.microsoft.com/office/drawing/2014/main" id="{5B0811FE-4805-4A5A-AD04-4503AB50EBB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34E0143-7A24-458C-8DE3-31D4E06A5A7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738508CA-62D3-4692-A200-946D4D7BC728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04ABB0DD-5650-4FF8-A533-5B6E9B90706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73" name="Trapezoid 24">
            <a:extLst>
              <a:ext uri="{FF2B5EF4-FFF2-40B4-BE49-F238E27FC236}">
                <a16:creationId xmlns:a16="http://schemas.microsoft.com/office/drawing/2014/main" id="{4D1F2B70-3483-43EB-A5B9-48B6586978F0}"/>
              </a:ext>
            </a:extLst>
          </p:cNvPr>
          <p:cNvSpPr>
            <a:spLocks noChangeAspect="1"/>
          </p:cNvSpPr>
          <p:nvPr/>
        </p:nvSpPr>
        <p:spPr>
          <a:xfrm rot="8369018">
            <a:off x="4215200" y="4240285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Oval 21">
            <a:extLst>
              <a:ext uri="{FF2B5EF4-FFF2-40B4-BE49-F238E27FC236}">
                <a16:creationId xmlns:a16="http://schemas.microsoft.com/office/drawing/2014/main" id="{7A53E0E9-E754-4A2A-8AC6-60E1EBD722C2}"/>
              </a:ext>
            </a:extLst>
          </p:cNvPr>
          <p:cNvSpPr>
            <a:spLocks noChangeAspect="1"/>
          </p:cNvSpPr>
          <p:nvPr/>
        </p:nvSpPr>
        <p:spPr>
          <a:xfrm>
            <a:off x="5181842" y="3344945"/>
            <a:ext cx="425281" cy="37272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B102FE8-BA0E-4EB0-A64D-84549CB4AF46}"/>
              </a:ext>
            </a:extLst>
          </p:cNvPr>
          <p:cNvSpPr/>
          <p:nvPr/>
        </p:nvSpPr>
        <p:spPr>
          <a:xfrm rot="5400000">
            <a:off x="7642674" y="4398956"/>
            <a:ext cx="286823" cy="28724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6" name="Frame 1">
            <a:extLst>
              <a:ext uri="{FF2B5EF4-FFF2-40B4-BE49-F238E27FC236}">
                <a16:creationId xmlns:a16="http://schemas.microsoft.com/office/drawing/2014/main" id="{2873BB4A-2BC0-4838-933B-88BDAD00D332}"/>
              </a:ext>
            </a:extLst>
          </p:cNvPr>
          <p:cNvSpPr/>
          <p:nvPr/>
        </p:nvSpPr>
        <p:spPr>
          <a:xfrm>
            <a:off x="6672946" y="3310564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42B914B6-8267-471E-9E56-DD7F4CC1F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827183"/>
            <a:ext cx="11573197" cy="724247"/>
          </a:xfrm>
        </p:spPr>
        <p:txBody>
          <a:bodyPr/>
          <a:lstStyle/>
          <a:p>
            <a:r>
              <a:rPr lang="ka-GE" sz="2800" dirty="0"/>
              <a:t> პროექტი ასევე გულისხმობს თანამშრომლობის გაძლიერებას:</a:t>
            </a:r>
          </a:p>
          <a:p>
            <a:endParaRPr lang="ka-GE" sz="2800" dirty="0"/>
          </a:p>
          <a:p>
            <a:r>
              <a:rPr lang="ka-GE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სკოლებს</a:t>
            </a:r>
            <a:r>
              <a:rPr lang="ka-G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უნივერსიტეტებს</a:t>
            </a:r>
            <a:r>
              <a:rPr lang="ka-G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არასამთავრობო</a:t>
            </a:r>
            <a:r>
              <a:rPr lang="ka-G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ორგანიზაციებსა</a:t>
            </a:r>
            <a:r>
              <a:rPr lang="ka-G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</a:t>
            </a:r>
            <a:r>
              <a:rPr lang="ka-G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განათლების</a:t>
            </a:r>
            <a:r>
              <a:rPr lang="ka-G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სამინისტროს</a:t>
            </a:r>
            <a:r>
              <a:rPr lang="ka-G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შორის</a:t>
            </a:r>
            <a:r>
              <a:rPr lang="ka-G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a-GE" sz="2800" dirty="0"/>
              <a:t> </a:t>
            </a:r>
            <a:endParaRPr lang="en-US" sz="2800" dirty="0"/>
          </a:p>
        </p:txBody>
      </p:sp>
      <p:grpSp>
        <p:nvGrpSpPr>
          <p:cNvPr id="92" name="Graphic 3">
            <a:extLst>
              <a:ext uri="{FF2B5EF4-FFF2-40B4-BE49-F238E27FC236}">
                <a16:creationId xmlns:a16="http://schemas.microsoft.com/office/drawing/2014/main" id="{178D6B85-C916-4CA7-B4A3-B6528BEBD1E3}"/>
              </a:ext>
            </a:extLst>
          </p:cNvPr>
          <p:cNvGrpSpPr/>
          <p:nvPr/>
        </p:nvGrpSpPr>
        <p:grpSpPr>
          <a:xfrm rot="294171">
            <a:off x="5592267" y="5285235"/>
            <a:ext cx="3319894" cy="1207409"/>
            <a:chOff x="0" y="1211951"/>
            <a:chExt cx="12192000" cy="4434097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5576BDC-37CD-4B71-9695-794ADA5BC520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7323300-603A-4FD9-A576-8486FE8C532B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5AEC57D-0A48-4033-996F-1270FD50CFFA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4D792BF-842B-4507-A63A-79FE9C95ABB4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B97A44D-873A-4497-BA0F-F5C06A19A9D4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7CC6A37-9EBD-4049-B3DF-E5147DFA4BE4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74A1B26-E37E-4694-AB5E-441DECF625FC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505D092-209C-4DA3-9979-DC5576F5D12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24A1E32-00B2-4B20-934A-273F4EFCB731}"/>
                </a:ext>
              </a:extLst>
            </p:cNvPr>
            <p:cNvSpPr/>
            <p:nvPr/>
          </p:nvSpPr>
          <p:spPr>
            <a:xfrm>
              <a:off x="353" y="3313727"/>
              <a:ext cx="9078321" cy="2328077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9A4037C-AF9A-4191-846E-AF05B36E2A31}"/>
                </a:ext>
              </a:extLst>
            </p:cNvPr>
            <p:cNvSpPr/>
            <p:nvPr/>
          </p:nvSpPr>
          <p:spPr>
            <a:xfrm>
              <a:off x="21068" y="3363230"/>
              <a:ext cx="9066093" cy="2285646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B1DEA87-5A5F-4FFA-8934-9C26E8902D12}"/>
              </a:ext>
            </a:extLst>
          </p:cNvPr>
          <p:cNvGrpSpPr/>
          <p:nvPr/>
        </p:nvGrpSpPr>
        <p:grpSpPr>
          <a:xfrm flipH="1">
            <a:off x="4443686" y="5195649"/>
            <a:ext cx="1183662" cy="1040677"/>
            <a:chOff x="3983887" y="4061275"/>
            <a:chExt cx="2122406" cy="186602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2" name="Rectangle 22">
                <a:extLst>
                  <a:ext uri="{FF2B5EF4-FFF2-40B4-BE49-F238E27FC236}">
                    <a16:creationId xmlns:a16="http://schemas.microsoft.com/office/drawing/2014/main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8" name="Rectangle 22">
                <a:extLst>
                  <a:ext uri="{FF2B5EF4-FFF2-40B4-BE49-F238E27FC236}">
                    <a16:creationId xmlns:a16="http://schemas.microsoft.com/office/drawing/2014/main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6" name="Rectangle 22">
                <a:extLst>
                  <a:ext uri="{FF2B5EF4-FFF2-40B4-BE49-F238E27FC236}">
                    <a16:creationId xmlns:a16="http://schemas.microsoft.com/office/drawing/2014/main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Freeform 28">
                <a:extLst>
                  <a:ext uri="{FF2B5EF4-FFF2-40B4-BE49-F238E27FC236}">
                    <a16:creationId xmlns:a16="http://schemas.microsoft.com/office/drawing/2014/main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pic>
        <p:nvPicPr>
          <p:cNvPr id="1026" name="Picture 2" descr="Five ways universities are organising themselves to increase societal  impact | SIC">
            <a:extLst>
              <a:ext uri="{FF2B5EF4-FFF2-40B4-BE49-F238E27FC236}">
                <a16:creationId xmlns:a16="http://schemas.microsoft.com/office/drawing/2014/main" id="{1D58B705-53F9-468E-8789-CB3884722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6" y="2657490"/>
            <a:ext cx="3606052" cy="225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საქართველოს განათლებისა და მეცნიერების სამინისტრო">
            <a:extLst>
              <a:ext uri="{FF2B5EF4-FFF2-40B4-BE49-F238E27FC236}">
                <a16:creationId xmlns:a16="http://schemas.microsoft.com/office/drawing/2014/main" id="{26106665-9D9C-4269-81C1-C50D4CAA7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26" y="2578790"/>
            <a:ext cx="3611947" cy="155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O Society - Society Registration - The Society Registration Act Service  Provider from New Delhi">
            <a:extLst>
              <a:ext uri="{FF2B5EF4-FFF2-40B4-BE49-F238E27FC236}">
                <a16:creationId xmlns:a16="http://schemas.microsoft.com/office/drawing/2014/main" id="{76E9D04D-44C0-4294-BA35-D2F8D2CB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64" y="2664859"/>
            <a:ext cx="3629152" cy="235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FB9E2B-F6E2-4F5C-9D9F-9F25EACFB16C}"/>
              </a:ext>
            </a:extLst>
          </p:cNvPr>
          <p:cNvSpPr/>
          <p:nvPr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297822" y="3668157"/>
            <a:ext cx="246910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a-GE" altLang="ko-KR" sz="1600" dirty="0">
                <a:solidFill>
                  <a:schemeClr val="bg1"/>
                </a:solidFill>
                <a:cs typeface="Arial" pitchFamily="34" charset="0"/>
              </a:rPr>
              <a:t>სპეციალური მასწავლებლის მოსამზადებელი ცალკე პროგრამა ქვეყანაში არ არსებობს. 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6688748" y="-2951991"/>
            <a:ext cx="71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EFC0B2-BC66-4D3E-8057-B99016B73176}"/>
              </a:ext>
            </a:extLst>
          </p:cNvPr>
          <p:cNvSpPr txBox="1"/>
          <p:nvPr/>
        </p:nvSpPr>
        <p:spPr>
          <a:xfrm>
            <a:off x="3064747" y="3278755"/>
            <a:ext cx="7990920" cy="1712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აღნიშნული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ინიციატივის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წარმატებით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განხორციელება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ხელს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შეუწყობს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ქვეყანაში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ინკლუზიური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განათლების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კუთხით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არსებული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პრობლემების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მოგვარებას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მათ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შორის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უმთავრესია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კადრების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სიმწირე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მოქმედი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კადრების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კვალიფიკაციის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ნაკლებობა</a:t>
            </a:r>
            <a:r>
              <a:rPr lang="ka-G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  <p:pic>
        <p:nvPicPr>
          <p:cNvPr id="2052" name="Picture 4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7B1B898F-492A-495A-BFE6-35F687C77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120" y="619760"/>
            <a:ext cx="2377440" cy="20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ხელმისაწვდომი გარემო ყველასათვის&amp;quot; უერთდება არასამთავრობო სექტორისა და შშმ  აქტივისტების ერთობლივ განცხადებას &amp;quot;შშმ პირთა უფლებების ...">
            <a:extLst>
              <a:ext uri="{FF2B5EF4-FFF2-40B4-BE49-F238E27FC236}">
                <a16:creationId xmlns:a16="http://schemas.microsoft.com/office/drawing/2014/main" id="{9EF2A5A7-1679-40BA-884D-266B3C416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40" y="1302870"/>
            <a:ext cx="2760686" cy="101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DABF4C47-4421-44B7-A40C-0D0E7039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3" y="-6461761"/>
            <a:ext cx="12192000" cy="1331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E56168-ABA9-4CA8-BFA4-75D55D3B462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90028" y="2503883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ka-GE" dirty="0"/>
              <a:t>პროექტის შედეგები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E74BE-5E6A-430F-930D-1608D38B7CC8}"/>
              </a:ext>
            </a:extLst>
          </p:cNvPr>
          <p:cNvSpPr txBox="1"/>
          <p:nvPr/>
        </p:nvSpPr>
        <p:spPr>
          <a:xfrm>
            <a:off x="713380" y="2527279"/>
            <a:ext cx="620231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a-GE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426720" y="3429000"/>
            <a:ext cx="11271975" cy="189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a-GE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პროექტი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ინოვაციები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კურიკულუმში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სოციალური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ინკლუზიისათვის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მოემსახურება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კადრების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გაძლიერებას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შედეგად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კი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სპეციალური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საჭიროების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მქონე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უფრო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მეტი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ბავშვი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შეძლებს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ხარისხიანი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განათლების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მიღებას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რაც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ხელს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შეუწყობს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მათ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სრულყოფილ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ინტეგრაციას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საზოგადოებაში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altLang="ko-KR" sz="140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9" name="Chart 22">
            <a:extLst>
              <a:ext uri="{FF2B5EF4-FFF2-40B4-BE49-F238E27FC236}">
                <a16:creationId xmlns:a16="http://schemas.microsoft.com/office/drawing/2014/main" id="{E075008B-73E3-42D5-BCB1-2D32BE63E9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748150"/>
              </p:ext>
            </p:extLst>
          </p:nvPr>
        </p:nvGraphicFramePr>
        <p:xfrm>
          <a:off x="1350315" y="217679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757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May be an image of text that says &quot;Co-funded by the Erasmus+ Programme of the European Union CISI 'Equal Opportunities for Inclusive Life'.&quot;">
            <a:extLst>
              <a:ext uri="{FF2B5EF4-FFF2-40B4-BE49-F238E27FC236}">
                <a16:creationId xmlns:a16="http://schemas.microsoft.com/office/drawing/2014/main" id="{DABF4C47-4421-44B7-A40C-0D0E7039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73521"/>
            <a:ext cx="12192000" cy="1331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E56168-ABA9-4CA8-BFA4-75D55D3B462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57279" y="2503883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ka-GE" dirty="0"/>
              <a:t>პროექტის დასრულების შემდეგ: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E74BE-5E6A-430F-930D-1608D38B7CC8}"/>
              </a:ext>
            </a:extLst>
          </p:cNvPr>
          <p:cNvSpPr txBox="1"/>
          <p:nvPr/>
        </p:nvSpPr>
        <p:spPr>
          <a:xfrm>
            <a:off x="713380" y="2527279"/>
            <a:ext cx="620231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a-GE" altLang="ko-KR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426720" y="3429000"/>
            <a:ext cx="11271975" cy="189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მომავალ და მოქმედ მასწავლებლებს უნდა გააჩნდეთ შესაბამისი კომპეტენცია იმუშავონ ინტელექტუალური სირთულეების მქონე ბავშვებთან, მხედველობის პრობლემის მქონე ბავშვებთან, სმენის სირთულეების მქონე ბავშვებთან და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ქცევითი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პრობლემების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მქონე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000" i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ბავშვებთან</a:t>
            </a:r>
            <a:r>
              <a:rPr lang="ka-GE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62397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745</Words>
  <Application>Microsoft Office PowerPoint</Application>
  <PresentationFormat>Widescreen</PresentationFormat>
  <Paragraphs>151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Unicode MS</vt:lpstr>
      <vt:lpstr>Calibri</vt:lpstr>
      <vt:lpstr>Merriweather</vt:lpstr>
      <vt:lpstr>Noto Sans Symbols</vt:lpstr>
      <vt:lpstr>Sylfaen</vt:lpstr>
      <vt:lpstr>Symbol</vt:lpstr>
      <vt:lpstr>Times New Roman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Tamar Makharadze</cp:lastModifiedBy>
  <cp:revision>79</cp:revision>
  <dcterms:created xsi:type="dcterms:W3CDTF">2020-01-20T05:08:25Z</dcterms:created>
  <dcterms:modified xsi:type="dcterms:W3CDTF">2021-11-29T11:07:41Z</dcterms:modified>
</cp:coreProperties>
</file>